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4"/>
  </p:sldMasterIdLst>
  <p:sldIdLst>
    <p:sldId id="256" r:id="rId5"/>
    <p:sldId id="258" r:id="rId6"/>
    <p:sldId id="259" r:id="rId7"/>
    <p:sldId id="265" r:id="rId8"/>
    <p:sldId id="266" r:id="rId9"/>
    <p:sldId id="267" r:id="rId10"/>
    <p:sldId id="268" r:id="rId11"/>
    <p:sldId id="260" r:id="rId12"/>
    <p:sldId id="269" r:id="rId13"/>
    <p:sldId id="270" r:id="rId14"/>
    <p:sldId id="271" r:id="rId15"/>
    <p:sldId id="272" r:id="rId16"/>
    <p:sldId id="264" r:id="rId17"/>
    <p:sldId id="261" r:id="rId18"/>
    <p:sldId id="273" r:id="rId19"/>
    <p:sldId id="2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208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411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46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24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32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869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694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645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861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03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65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502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493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31F7-1D94-5FDC-ABE6-542139E22C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COVID-19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8B4DE1-BCAB-F15E-552A-3F51D5A33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 Light"/>
              </a:rPr>
              <a:t>By: William </a:t>
            </a:r>
            <a:r>
              <a:rPr lang="en-US" dirty="0" err="1">
                <a:cs typeface="Calibri Light"/>
              </a:rPr>
              <a:t>donnell-lonon</a:t>
            </a:r>
            <a:r>
              <a:rPr lang="en-US" dirty="0">
                <a:cs typeface="Calibri Light"/>
              </a:rPr>
              <a:t>, ben </a:t>
            </a:r>
            <a:r>
              <a:rPr lang="en-US" dirty="0" err="1">
                <a:cs typeface="Calibri Light"/>
              </a:rPr>
              <a:t>tutka</a:t>
            </a:r>
            <a:r>
              <a:rPr lang="en-US" dirty="0">
                <a:cs typeface="Calibri Light"/>
              </a:rPr>
              <a:t>, colin partridge, Gabe </a:t>
            </a:r>
            <a:r>
              <a:rPr lang="en-US" dirty="0" err="1">
                <a:cs typeface="Calibri Light"/>
              </a:rPr>
              <a:t>rivera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807635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AC323-133D-5C51-535B-B742474C2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3400">
                <a:cs typeface="Calibri Light"/>
              </a:rPr>
              <a:t>Conditions Contributing to COVID-19 </a:t>
            </a:r>
            <a:endParaRPr lang="en-US" sz="340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88BFD-DB66-E1A4-E1A9-E7A786AAF781}"/>
              </a:ext>
            </a:extLst>
          </p:cNvPr>
          <p:cNvSpPr txBox="1"/>
          <p:nvPr/>
        </p:nvSpPr>
        <p:spPr>
          <a:xfrm>
            <a:off x="7930244" y="2263449"/>
            <a:ext cx="40521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COVID had high comorbidities with Respiratory diseases and circulatory diseases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Older generations more susceptible to health problems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Conditions were distributed unevenly across age groups (Alzheimer’s &amp; Dementia contributed to the deaths of no-one younger than 65)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7" name="Content Placeholder 6" descr="A close-up of a graph&#10;&#10;Description automatically generated">
            <a:extLst>
              <a:ext uri="{FF2B5EF4-FFF2-40B4-BE49-F238E27FC236}">
                <a16:creationId xmlns:a16="http://schemas.microsoft.com/office/drawing/2014/main" id="{1856BB12-6BF2-CA2F-16C0-FF2482A07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44" y="710640"/>
            <a:ext cx="7376441" cy="5167216"/>
          </a:xfrm>
        </p:spPr>
      </p:pic>
    </p:spTree>
    <p:extLst>
      <p:ext uri="{BB962C8B-B14F-4D97-AF65-F5344CB8AC3E}">
        <p14:creationId xmlns:p14="http://schemas.microsoft.com/office/powerpoint/2010/main" val="3073569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AC323-133D-5C51-535B-B742474C2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3400">
                <a:cs typeface="Calibri Light"/>
              </a:rPr>
              <a:t>Conditions Contributing to COVID-19 </a:t>
            </a:r>
            <a:endParaRPr lang="en-US" sz="340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88BFD-DB66-E1A4-E1A9-E7A786AAF781}"/>
              </a:ext>
            </a:extLst>
          </p:cNvPr>
          <p:cNvSpPr txBox="1"/>
          <p:nvPr/>
        </p:nvSpPr>
        <p:spPr>
          <a:xfrm>
            <a:off x="7930244" y="2263449"/>
            <a:ext cx="40521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COVID had high comorbidities with Respiratory diseases and circulatory diseases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Older generations more susceptible to health problems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Conditions were distributed unevenly across age groups (Alzheimer’s &amp; Dementia contributed to the deaths of no-one younger than 65)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8" name="Content Placeholder 7" descr="A screenshot of a graph&#10;&#10;Description automatically generated">
            <a:extLst>
              <a:ext uri="{FF2B5EF4-FFF2-40B4-BE49-F238E27FC236}">
                <a16:creationId xmlns:a16="http://schemas.microsoft.com/office/drawing/2014/main" id="{7E4E7C4B-2706-A0D2-B276-7235DEC94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03" y="524922"/>
            <a:ext cx="7376401" cy="5205122"/>
          </a:xfrm>
        </p:spPr>
      </p:pic>
    </p:spTree>
    <p:extLst>
      <p:ext uri="{BB962C8B-B14F-4D97-AF65-F5344CB8AC3E}">
        <p14:creationId xmlns:p14="http://schemas.microsoft.com/office/powerpoint/2010/main" val="437267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AC323-133D-5C51-535B-B742474C2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3400">
                <a:cs typeface="Calibri Light"/>
              </a:rPr>
              <a:t>Conditions Contributing to COVID-19 </a:t>
            </a:r>
            <a:endParaRPr lang="en-US" sz="340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88BFD-DB66-E1A4-E1A9-E7A786AAF781}"/>
              </a:ext>
            </a:extLst>
          </p:cNvPr>
          <p:cNvSpPr txBox="1"/>
          <p:nvPr/>
        </p:nvSpPr>
        <p:spPr>
          <a:xfrm>
            <a:off x="7930244" y="2263449"/>
            <a:ext cx="40521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COVID had high comorbidities with Respiratory diseases and circulatory diseases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Older generations more susceptible to health problems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Conditions were distributed unevenly across age groups (Alzheimer’s &amp; Dementia contributed to the deaths of no-one younger than 65)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7" name="Content Placeholder 6" descr="A screenshot of a graph&#10;&#10;Description automatically generated">
            <a:extLst>
              <a:ext uri="{FF2B5EF4-FFF2-40B4-BE49-F238E27FC236}">
                <a16:creationId xmlns:a16="http://schemas.microsoft.com/office/drawing/2014/main" id="{7662F99E-A625-F0B1-6BAB-612F3CB7B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10" y="523684"/>
            <a:ext cx="7368073" cy="5224362"/>
          </a:xfrm>
        </p:spPr>
      </p:pic>
    </p:spTree>
    <p:extLst>
      <p:ext uri="{BB962C8B-B14F-4D97-AF65-F5344CB8AC3E}">
        <p14:creationId xmlns:p14="http://schemas.microsoft.com/office/powerpoint/2010/main" val="1103216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2607C8FE-A5EF-4032-0728-24D381ACA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90" y="1172303"/>
            <a:ext cx="7325437" cy="431923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7FD82F71-0DAE-6A8C-6002-093DB6326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2775" y="2186319"/>
            <a:ext cx="4005133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Char char="-"/>
            </a:pPr>
            <a:r>
              <a:rPr lang="en-US" dirty="0">
                <a:ea typeface="Calibri" panose="020F0502020204030204"/>
                <a:cs typeface="Calibri" panose="020F0502020204030204"/>
              </a:rPr>
              <a:t> Unlike other Conditions, Obesity-Related Covid Deaths Peaked in Summer </a:t>
            </a:r>
          </a:p>
          <a:p>
            <a:pPr>
              <a:buChar char="-"/>
            </a:pPr>
            <a:r>
              <a:rPr lang="en-US" dirty="0">
                <a:ea typeface="Calibri" panose="020F0502020204030204"/>
                <a:cs typeface="Calibri" panose="020F0502020204030204"/>
              </a:rPr>
              <a:t>States that experience warmer weather have higher Obesity-Related Covid Deaths</a:t>
            </a:r>
          </a:p>
          <a:p>
            <a:pPr>
              <a:buChar char="-"/>
            </a:pPr>
            <a:r>
              <a:rPr lang="en-US" dirty="0">
                <a:ea typeface="Calibri" panose="020F0502020204030204"/>
                <a:cs typeface="Calibri" panose="020F0502020204030204"/>
              </a:rPr>
              <a:t>A small percentage of Covid-19 deaths are Obesity-Related</a:t>
            </a:r>
          </a:p>
          <a:p>
            <a:pPr>
              <a:buChar char="-"/>
            </a:pPr>
            <a:r>
              <a:rPr lang="en-US" dirty="0">
                <a:ea typeface="Calibri" panose="020F0502020204030204"/>
                <a:cs typeface="Calibri" panose="020F0502020204030204"/>
              </a:rPr>
              <a:t>Obesity's Covid-19 Death chart per age group is Normally distributed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12D622-9824-5CD4-FD7A-4C490D92D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940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3400">
                <a:cs typeface="Calibri Light"/>
              </a:rPr>
              <a:t>Conditions Contributing to COVID-19 continued</a:t>
            </a:r>
            <a:endParaRPr lang="en-US" sz="3400"/>
          </a:p>
        </p:txBody>
      </p:sp>
      <p:pic>
        <p:nvPicPr>
          <p:cNvPr id="3" name="Picture 2" descr="A graph with red bars and numbers&#10;&#10;Description automatically generated">
            <a:extLst>
              <a:ext uri="{FF2B5EF4-FFF2-40B4-BE49-F238E27FC236}">
                <a16:creationId xmlns:a16="http://schemas.microsoft.com/office/drawing/2014/main" id="{5A6C7473-A195-E918-4756-D4D868A22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2" y="3999357"/>
            <a:ext cx="2036158" cy="130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10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578D3-CAB1-DC5C-0296-4ACD58286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3400">
                <a:cs typeface="Calibri Light"/>
              </a:rPr>
              <a:t>COVID-19 Vaccinations/Deaths</a:t>
            </a:r>
            <a:endParaRPr lang="en-US" sz="3400"/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EDEC4F7-E6D4-E65F-66D1-C9665F41F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9" t="8938" r="38994" b="18339"/>
          <a:stretch/>
        </p:blipFill>
        <p:spPr>
          <a:xfrm>
            <a:off x="564727" y="748939"/>
            <a:ext cx="6525241" cy="51414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52CE61-5F89-F124-FAF2-8247D78DC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Char char="-"/>
            </a:pPr>
            <a:r>
              <a:rPr lang="en-US">
                <a:ea typeface="Calibri"/>
                <a:cs typeface="Calibri"/>
              </a:rPr>
              <a:t> 'People Vaccinations' followed 'COVID Deaths' pattern for the most part just a few months apart.</a:t>
            </a:r>
          </a:p>
          <a:p>
            <a:pPr>
              <a:buChar char="-"/>
            </a:pPr>
            <a:r>
              <a:rPr lang="en-US">
                <a:ea typeface="Calibri"/>
                <a:cs typeface="Calibri"/>
              </a:rPr>
              <a:t> Vaccinations per 100 people show how the Northeast has higher vaccination rates while the Southeast has among the lowest.</a:t>
            </a:r>
          </a:p>
          <a:p>
            <a:pPr>
              <a:buChar char="-"/>
            </a:pPr>
            <a:r>
              <a:rPr lang="en-US">
                <a:ea typeface="Calibri"/>
                <a:cs typeface="Calibri"/>
              </a:rPr>
              <a:t> A couple of states, Connecticut and Massechusetts, had over 100 vaccines per 100 people. This data was from the CDC...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88858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578D3-CAB1-DC5C-0296-4ACD58286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3400">
                <a:cs typeface="Calibri Light"/>
              </a:rPr>
              <a:t>COVID-19 Vaccinations/Deaths</a:t>
            </a:r>
            <a:endParaRPr lang="en-US" sz="34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52CE61-5F89-F124-FAF2-8247D78DC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Char char="-"/>
            </a:pPr>
            <a:r>
              <a:rPr lang="en-US">
                <a:ea typeface="Calibri"/>
                <a:cs typeface="Calibri"/>
              </a:rPr>
              <a:t> 'People Vaccinations' followed 'COVID Deaths' pattern for the most part just a few months apart.</a:t>
            </a:r>
          </a:p>
          <a:p>
            <a:pPr>
              <a:buChar char="-"/>
            </a:pPr>
            <a:r>
              <a:rPr lang="en-US">
                <a:ea typeface="Calibri"/>
                <a:cs typeface="Calibri"/>
              </a:rPr>
              <a:t> Vaccinations per 100 people show how the Northeast has higher vaccination rates while the Southeast has among the lowest.</a:t>
            </a:r>
          </a:p>
          <a:p>
            <a:pPr>
              <a:buChar char="-"/>
            </a:pPr>
            <a:r>
              <a:rPr lang="en-US">
                <a:ea typeface="Calibri"/>
                <a:cs typeface="Calibri"/>
              </a:rPr>
              <a:t> A couple of states, Connecticut and Massechusetts, had over 100 vaccines per 100 people. This data was from the CDC...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3FBFE7A2-9746-15BD-B693-5C2FDE12C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46" y="38100"/>
            <a:ext cx="6954880" cy="3142052"/>
          </a:xfrm>
          <a:prstGeom prst="rect">
            <a:avLst/>
          </a:prstGeom>
        </p:spPr>
      </p:pic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429BFC38-6817-5579-8B4A-0EAACF0CDC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b="15969"/>
          <a:stretch/>
        </p:blipFill>
        <p:spPr>
          <a:xfrm>
            <a:off x="753838" y="3246831"/>
            <a:ext cx="6351810" cy="302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63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5767-E9A4-9A68-4C2F-F08891C8F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Results/Conclusions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07670-D122-13BD-DBB3-0EDD16429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   Southeastern states less vaccinated, higher death toll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   Old populations significantly more at-risk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   Winter months (January specifically) have high peaks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   Comorbidities add to death toll (respiratory, cardiovascular)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   Vaccine rates increase shortly after death rates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   Overall death rates have recently dropped off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540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30255-11AE-27CF-718E-8D6A98F32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Overview &amp; Context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F0563-6CBA-0620-432E-F7D0B8ACE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40251"/>
            <a:ext cx="10058400" cy="4228843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cs typeface="Calibri"/>
              </a:rPr>
              <a:t>    COVID-19 started to spread late 2019</a:t>
            </a:r>
          </a:p>
          <a:p>
            <a:r>
              <a:rPr lang="en-US" sz="2800" dirty="0">
                <a:solidFill>
                  <a:schemeClr val="tx1"/>
                </a:solidFill>
                <a:cs typeface="Calibri"/>
              </a:rPr>
              <a:t>Entered US early 2020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cs typeface="Calibri"/>
              </a:rPr>
              <a:t>    Amounted to 2</a:t>
            </a:r>
            <a:r>
              <a:rPr lang="en-US" sz="2800" baseline="30000" dirty="0">
                <a:solidFill>
                  <a:schemeClr val="tx1"/>
                </a:solidFill>
                <a:cs typeface="Calibri"/>
              </a:rPr>
              <a:t>nd</a:t>
            </a:r>
            <a:r>
              <a:rPr lang="en-US" sz="2800" dirty="0">
                <a:solidFill>
                  <a:schemeClr val="tx1"/>
                </a:solidFill>
                <a:cs typeface="Calibri"/>
              </a:rPr>
              <a:t> highest per-capita death tolls of any nation, highest total (reported) death toll.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    Many regional disparities, age-based risks, and contributing conditions factor into death toll 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800" dirty="0">
              <a:solidFill>
                <a:srgbClr val="374151"/>
              </a:solidFill>
              <a:cs typeface="Calibri"/>
            </a:endParaRPr>
          </a:p>
          <a:p>
            <a:pPr marL="0" indent="0">
              <a:buNone/>
            </a:pPr>
            <a:endParaRPr lang="en-US" sz="2800" dirty="0">
              <a:solidFill>
                <a:srgbClr val="37415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3751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EBD23-A36A-1B4D-C5AC-0B3DEB9F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732" y="378092"/>
            <a:ext cx="3690257" cy="1450757"/>
          </a:xfrm>
        </p:spPr>
        <p:txBody>
          <a:bodyPr>
            <a:normAutofit/>
          </a:bodyPr>
          <a:lstStyle/>
          <a:p>
            <a:r>
              <a:rPr lang="en-US" sz="4100" dirty="0">
                <a:cs typeface="Calibri Light"/>
              </a:rPr>
              <a:t>COVID-19 Deaths by State/Age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07F48E2-85D5-23D4-84D2-C9E22247A4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5" t="8541" r="37307" b="18397"/>
          <a:stretch/>
        </p:blipFill>
        <p:spPr>
          <a:xfrm>
            <a:off x="505062" y="610393"/>
            <a:ext cx="6706086" cy="533115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4A997D4-A3FD-AE31-A543-434B91154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- The majority of COVID deaths occur in older populations</a:t>
            </a:r>
          </a:p>
          <a:p>
            <a:r>
              <a:rPr lang="en-US" sz="2600" dirty="0"/>
              <a:t>- Per-capita death tolls higher in the south (vaccine hesitance, loose regulations, lower income)</a:t>
            </a:r>
          </a:p>
          <a:p>
            <a:r>
              <a:rPr lang="en-US" sz="2600" dirty="0"/>
              <a:t>- Big monthly peaks in January (post-holiday gatherings, cold/flu season)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80866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EBD23-A36A-1B4D-C5AC-0B3DEB9F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732" y="378092"/>
            <a:ext cx="3690257" cy="1450757"/>
          </a:xfrm>
        </p:spPr>
        <p:txBody>
          <a:bodyPr>
            <a:normAutofit/>
          </a:bodyPr>
          <a:lstStyle/>
          <a:p>
            <a:r>
              <a:rPr lang="en-US" sz="4100" dirty="0">
                <a:cs typeface="Calibri Light"/>
              </a:rPr>
              <a:t>COVID-19 Deaths by State/Age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4A997D4-A3FD-AE31-A543-434B91154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- The majority of COVID deaths occur in older populations</a:t>
            </a:r>
          </a:p>
          <a:p>
            <a:r>
              <a:rPr lang="en-US" sz="2600" dirty="0"/>
              <a:t>- Per-capita death tolls higher in the south (vaccine hesitance, loose regulations, lower income)</a:t>
            </a:r>
          </a:p>
          <a:p>
            <a:r>
              <a:rPr lang="en-US" sz="2600" dirty="0"/>
              <a:t>- Big monthly peaks in January (post-holiday gatherings, cold/flu season)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graph of a number of people&#10;&#10;Description automatically generated">
            <a:extLst>
              <a:ext uri="{FF2B5EF4-FFF2-40B4-BE49-F238E27FC236}">
                <a16:creationId xmlns:a16="http://schemas.microsoft.com/office/drawing/2014/main" id="{9410B33C-6326-EFD8-4E2C-A8BA16071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49" y="724377"/>
            <a:ext cx="6168439" cy="540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79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EBD23-A36A-1B4D-C5AC-0B3DEB9F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732" y="378092"/>
            <a:ext cx="3690257" cy="1450757"/>
          </a:xfrm>
        </p:spPr>
        <p:txBody>
          <a:bodyPr>
            <a:normAutofit/>
          </a:bodyPr>
          <a:lstStyle/>
          <a:p>
            <a:r>
              <a:rPr lang="en-US" sz="4100" dirty="0">
                <a:cs typeface="Calibri Light"/>
              </a:rPr>
              <a:t>COVID-19 Deaths by State/Age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4A997D4-A3FD-AE31-A543-434B91154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- The majority of COVID deaths occur in older populations</a:t>
            </a:r>
          </a:p>
          <a:p>
            <a:r>
              <a:rPr lang="en-US" sz="2600" dirty="0"/>
              <a:t>- Per-capita death tolls higher in the south (vaccine hesitance, loose regulations, lower income)</a:t>
            </a:r>
          </a:p>
          <a:p>
            <a:r>
              <a:rPr lang="en-US" sz="2600" dirty="0"/>
              <a:t>- Big monthly peaks in January (post-holiday gatherings, cold/flu season)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9E9AC514-B6B5-FFF3-5FF1-AAC6E33CA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4"/>
          <a:stretch/>
        </p:blipFill>
        <p:spPr>
          <a:xfrm>
            <a:off x="112176" y="978690"/>
            <a:ext cx="7517349" cy="458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81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EBD23-A36A-1B4D-C5AC-0B3DEB9F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732" y="378092"/>
            <a:ext cx="3690257" cy="1450757"/>
          </a:xfrm>
        </p:spPr>
        <p:txBody>
          <a:bodyPr>
            <a:normAutofit/>
          </a:bodyPr>
          <a:lstStyle/>
          <a:p>
            <a:r>
              <a:rPr lang="en-US" sz="4100" dirty="0">
                <a:cs typeface="Calibri Light"/>
              </a:rPr>
              <a:t>COVID-19 Deaths by State/Age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4A997D4-A3FD-AE31-A543-434B91154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- The majority of COVID deaths occur in older populations</a:t>
            </a:r>
          </a:p>
          <a:p>
            <a:r>
              <a:rPr lang="en-US" sz="2600" dirty="0"/>
              <a:t>- Per-capita death tolls higher in the south (vaccine hesitance, loose regulations, lower income)</a:t>
            </a:r>
          </a:p>
          <a:p>
            <a:r>
              <a:rPr lang="en-US" sz="2600" dirty="0"/>
              <a:t>- Big monthly peaks in January (post-holiday gatherings, cold/flu season)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EDA65D50-D238-FF74-1ABA-167177792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7"/>
          <a:stretch/>
        </p:blipFill>
        <p:spPr>
          <a:xfrm>
            <a:off x="152325" y="0"/>
            <a:ext cx="7658056" cy="5629276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B163C03F-3872-2685-7DFF-27DA53F95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37" y="3600355"/>
            <a:ext cx="24130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32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EBD23-A36A-1B4D-C5AC-0B3DEB9F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732" y="378092"/>
            <a:ext cx="3690257" cy="1450757"/>
          </a:xfrm>
        </p:spPr>
        <p:txBody>
          <a:bodyPr>
            <a:normAutofit/>
          </a:bodyPr>
          <a:lstStyle/>
          <a:p>
            <a:r>
              <a:rPr lang="en-US" sz="4100" dirty="0">
                <a:cs typeface="Calibri Light"/>
              </a:rPr>
              <a:t>COVID-19 Deaths by State/Age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4A997D4-A3FD-AE31-A543-434B91154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- The majority of COVID deaths occur in older populations</a:t>
            </a:r>
          </a:p>
          <a:p>
            <a:r>
              <a:rPr lang="en-US" sz="2600" dirty="0"/>
              <a:t>- Per-capita death tolls higher in the south (vaccine hesitance, loose regulations, lower income)</a:t>
            </a:r>
          </a:p>
          <a:p>
            <a:r>
              <a:rPr lang="en-US" sz="2600" dirty="0"/>
              <a:t>- Big monthly peaks in January (post-holiday gatherings, cold/flu season)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graph showing the fall of the stock market&#10;&#10;Description automatically generated">
            <a:extLst>
              <a:ext uri="{FF2B5EF4-FFF2-40B4-BE49-F238E27FC236}">
                <a16:creationId xmlns:a16="http://schemas.microsoft.com/office/drawing/2014/main" id="{2E42552D-FE16-D17D-8D38-29F9B1EFA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97" y="873841"/>
            <a:ext cx="6869949" cy="5227864"/>
          </a:xfrm>
          <a:prstGeom prst="rect">
            <a:avLst/>
          </a:prstGeom>
        </p:spPr>
      </p:pic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CE2DAB9-0D1F-B750-E74D-BA52BE6DB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09" y="322565"/>
            <a:ext cx="29718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68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AC323-133D-5C51-535B-B742474C2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3400">
                <a:cs typeface="Calibri Light"/>
              </a:rPr>
              <a:t>Conditions Contributing to COVID-19 </a:t>
            </a:r>
            <a:endParaRPr lang="en-US" sz="340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ECA5DC98-21AC-DCC9-B725-350D79A1D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14" y="457200"/>
            <a:ext cx="7720629" cy="5414567"/>
          </a:xfr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88BFD-DB66-E1A4-E1A9-E7A786AAF781}"/>
              </a:ext>
            </a:extLst>
          </p:cNvPr>
          <p:cNvSpPr txBox="1"/>
          <p:nvPr/>
        </p:nvSpPr>
        <p:spPr>
          <a:xfrm>
            <a:off x="7930244" y="2263449"/>
            <a:ext cx="40521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COVID had high comorbidities with Respiratory diseases and circulatory diseases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Older generations more susceptible to health problems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Conditions were distributed unevenly across age groups (Alzheimer’s &amp; Dementia contributed to the deaths of no-one younger than 65)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32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AC323-133D-5C51-535B-B742474C2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3400">
                <a:cs typeface="Calibri Light"/>
              </a:rPr>
              <a:t>Conditions Contributing to COVID-19 </a:t>
            </a:r>
            <a:endParaRPr lang="en-US" sz="340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88BFD-DB66-E1A4-E1A9-E7A786AAF781}"/>
              </a:ext>
            </a:extLst>
          </p:cNvPr>
          <p:cNvSpPr txBox="1"/>
          <p:nvPr/>
        </p:nvSpPr>
        <p:spPr>
          <a:xfrm>
            <a:off x="7930244" y="2263449"/>
            <a:ext cx="40521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COVID had high comorbidities with Respiratory diseases and circulatory diseases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Older generations more susceptible to health problems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Conditions were distributed unevenly across age groups (Alzheimer’s &amp; Dementia contributed to the deaths of no-one younger than 65)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8" name="Content Placeholder 7" descr="A close-up of a graph&#10;&#10;Description automatically generated">
            <a:extLst>
              <a:ext uri="{FF2B5EF4-FFF2-40B4-BE49-F238E27FC236}">
                <a16:creationId xmlns:a16="http://schemas.microsoft.com/office/drawing/2014/main" id="{2B59D79F-B6D6-8DF5-A5A9-20943297E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68" y="581123"/>
            <a:ext cx="7333861" cy="5172070"/>
          </a:xfrm>
        </p:spPr>
      </p:pic>
    </p:spTree>
    <p:extLst>
      <p:ext uri="{BB962C8B-B14F-4D97-AF65-F5344CB8AC3E}">
        <p14:creationId xmlns:p14="http://schemas.microsoft.com/office/powerpoint/2010/main" val="16195618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a39eec3-ede7-405f-8d20-9139bd6b012c" xsi:nil="true"/>
    <lcf76f155ced4ddcb4097134ff3c332f xmlns="6336dd72-92ec-4e48-8b1b-8c15545cf2a9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B324EFEF37A640B6EEE76701962A19" ma:contentTypeVersion="9" ma:contentTypeDescription="Create a new document." ma:contentTypeScope="" ma:versionID="f3be6f49e127ec7002fcc66378a0f752">
  <xsd:schema xmlns:xsd="http://www.w3.org/2001/XMLSchema" xmlns:xs="http://www.w3.org/2001/XMLSchema" xmlns:p="http://schemas.microsoft.com/office/2006/metadata/properties" xmlns:ns2="6336dd72-92ec-4e48-8b1b-8c15545cf2a9" xmlns:ns3="8a39eec3-ede7-405f-8d20-9139bd6b012c" targetNamespace="http://schemas.microsoft.com/office/2006/metadata/properties" ma:root="true" ma:fieldsID="3ed3cd7c45c0103bdf147062e656d890" ns2:_="" ns3:_="">
    <xsd:import namespace="6336dd72-92ec-4e48-8b1b-8c15545cf2a9"/>
    <xsd:import namespace="8a39eec3-ede7-405f-8d20-9139bd6b01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36dd72-92ec-4e48-8b1b-8c15545cf2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2d03f021-7260-47c4-a966-efcc8f4531e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39eec3-ede7-405f-8d20-9139bd6b012c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3a5eb010-b621-425c-8c1b-d7b5b3e4a2e2}" ma:internalName="TaxCatchAll" ma:showField="CatchAllData" ma:web="8a39eec3-ede7-405f-8d20-9139bd6b01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9D2719-0E3C-426C-89F7-885E305E24E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CDCD0A-5560-4EC7-916E-C897E685BC8F}">
  <ds:schemaRefs>
    <ds:schemaRef ds:uri="6336dd72-92ec-4e48-8b1b-8c15545cf2a9"/>
    <ds:schemaRef ds:uri="8a39eec3-ede7-405f-8d20-9139bd6b012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83373D8-350D-4C93-8E4D-EC787A2B5389}">
  <ds:schemaRefs>
    <ds:schemaRef ds:uri="6336dd72-92ec-4e48-8b1b-8c15545cf2a9"/>
    <ds:schemaRef ds:uri="8a39eec3-ede7-405f-8d20-9139bd6b012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79c742c4-e61c-4fa5-be89-a3cb566a80d1}" enabled="0" method="" siteId="{79c742c4-e61c-4fa5-be89-a3cb566a80d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856</TotalTime>
  <Words>755</Words>
  <Application>Microsoft Macintosh PowerPoint</Application>
  <PresentationFormat>Widescreen</PresentationFormat>
  <Paragraphs>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Retrospect</vt:lpstr>
      <vt:lpstr>COVID-19</vt:lpstr>
      <vt:lpstr>Overview &amp; Context</vt:lpstr>
      <vt:lpstr>COVID-19 Deaths by State/Age</vt:lpstr>
      <vt:lpstr>COVID-19 Deaths by State/Age</vt:lpstr>
      <vt:lpstr>COVID-19 Deaths by State/Age</vt:lpstr>
      <vt:lpstr>COVID-19 Deaths by State/Age</vt:lpstr>
      <vt:lpstr>COVID-19 Deaths by State/Age</vt:lpstr>
      <vt:lpstr>Conditions Contributing to COVID-19 </vt:lpstr>
      <vt:lpstr>Conditions Contributing to COVID-19 </vt:lpstr>
      <vt:lpstr>Conditions Contributing to COVID-19 </vt:lpstr>
      <vt:lpstr>Conditions Contributing to COVID-19 </vt:lpstr>
      <vt:lpstr>Conditions Contributing to COVID-19 </vt:lpstr>
      <vt:lpstr>Conditions Contributing to COVID-19 continued</vt:lpstr>
      <vt:lpstr>COVID-19 Vaccinations/Deaths</vt:lpstr>
      <vt:lpstr>COVID-19 Vaccinations/Deaths</vt:lpstr>
      <vt:lpstr>Results/Conclusions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William Donnell-Lonon</cp:lastModifiedBy>
  <cp:revision>97</cp:revision>
  <dcterms:created xsi:type="dcterms:W3CDTF">2013-07-15T20:26:40Z</dcterms:created>
  <dcterms:modified xsi:type="dcterms:W3CDTF">2023-12-14T19:28:43Z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0x01010022B324EFEF37A640B6EEE76701962A19</vt:lpwstr>
  </property>
  <property fmtid="{D5CDD505-2E9C-101B-9397-08002B2CF9AE}" pid="3" name="MediaServiceImageTags">
    <vt:lpwstr/>
  </property>
</Properties>
</file>